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7" r:id="rId3"/>
    <p:sldId id="302" r:id="rId4"/>
    <p:sldId id="303" r:id="rId5"/>
    <p:sldId id="304" r:id="rId6"/>
    <p:sldId id="306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259" r:id="rId19"/>
    <p:sldId id="278" r:id="rId20"/>
    <p:sldId id="298" r:id="rId21"/>
    <p:sldId id="299" r:id="rId22"/>
    <p:sldId id="300" r:id="rId23"/>
    <p:sldId id="322" r:id="rId24"/>
    <p:sldId id="323" r:id="rId2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21-11-2016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1A3B2D-EAF5-4987-B6E1-8E9E22DFDE5A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2407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21-11-2016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dirty="0" smtClean="0"/>
              <a:t>Het eigen vermogen als “verzekering” voor het terugbetalen van het vreemde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Kengetal: eigen vermogen / totaal vermogen x 100%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Voldoende: &gt;30%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moet als bedrijf dus zorgen dat je eigen vermogen meegroeit met het bedrijf!</a:t>
            </a:r>
          </a:p>
        </p:txBody>
      </p:sp>
    </p:spTree>
    <p:extLst>
      <p:ext uri="{BB962C8B-B14F-4D97-AF65-F5344CB8AC3E}">
        <p14:creationId xmlns:p14="http://schemas.microsoft.com/office/powerpoint/2010/main" val="228971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 Solvabiliteit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opgaven 1,3,4 op blz. 192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974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nl-NL" dirty="0" smtClean="0"/>
              <a:t>€180.000 / €400.000 x100% = </a:t>
            </a:r>
            <a:r>
              <a:rPr lang="nl-NL" dirty="0" smtClean="0"/>
              <a:t>45,0%</a:t>
            </a:r>
            <a:endParaRPr lang="nl-NL" dirty="0" smtClean="0"/>
          </a:p>
          <a:p>
            <a:pPr marL="457200" indent="-457200">
              <a:buAutoNum type="arabicPeriod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3. €196.000 / €700.000 x 100% = </a:t>
            </a:r>
            <a:r>
              <a:rPr lang="nl-NL" dirty="0" smtClean="0"/>
              <a:t>28.0%</a:t>
            </a: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4a. €85.000 / €425.000 x 100% = </a:t>
            </a:r>
            <a:r>
              <a:rPr lang="nl-NL" dirty="0" smtClean="0"/>
              <a:t>20,0%</a:t>
            </a:r>
            <a:endParaRPr lang="nl-NL" dirty="0" smtClean="0"/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€135.000 / €440.000 x 100% = 30,7%</a:t>
            </a:r>
          </a:p>
          <a:p>
            <a:pPr marL="0" indent="0">
              <a:buNone/>
            </a:pPr>
            <a:r>
              <a:rPr lang="nl-NL" dirty="0" smtClean="0"/>
              <a:t>4b. </a:t>
            </a:r>
            <a:r>
              <a:rPr lang="nl-NL" dirty="0" smtClean="0"/>
              <a:t>10,7 procentpunt gestegen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4c. De toename van het eigen vermogen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67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Berekening: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Nettowinst + afschrijvingen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Pak pagina 198-199 eens voor je (188-198).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Je kunt nu de cashflow uitrekening</a:t>
            </a:r>
          </a:p>
          <a:p>
            <a:pPr marL="0" indent="0">
              <a:buNone/>
            </a:pPr>
            <a:r>
              <a:rPr lang="nl-NL" dirty="0" smtClean="0"/>
              <a:t>En de besteding van de cashflow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681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Kasstroomoverzicht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79" y="1628800"/>
            <a:ext cx="5257826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4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Cash flow bij de BV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Verschillen</a:t>
            </a:r>
          </a:p>
          <a:p>
            <a:pPr>
              <a:buFontTx/>
              <a:buChar char="-"/>
            </a:pPr>
            <a:r>
              <a:rPr lang="nl-NL" dirty="0" err="1" smtClean="0"/>
              <a:t>Vpb</a:t>
            </a:r>
            <a:r>
              <a:rPr lang="nl-NL" dirty="0" smtClean="0"/>
              <a:t> op de exploitatierekening</a:t>
            </a:r>
          </a:p>
          <a:p>
            <a:pPr>
              <a:buFontTx/>
              <a:buChar char="-"/>
            </a:pPr>
            <a:r>
              <a:rPr lang="nl-NL" dirty="0" smtClean="0"/>
              <a:t>Geen privé opnamen</a:t>
            </a:r>
          </a:p>
          <a:p>
            <a:pPr>
              <a:buFontTx/>
              <a:buChar char="-"/>
            </a:pPr>
            <a:r>
              <a:rPr lang="nl-NL" dirty="0" smtClean="0"/>
              <a:t>Dividenduitkeringen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Opdrachten: 2, 3, 5. Blz. 204 (194) e.v.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22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2a. €155.000 + €37.000 = €192.000</a:t>
            </a:r>
          </a:p>
          <a:p>
            <a:pPr marL="0" indent="0">
              <a:buNone/>
            </a:pPr>
            <a:r>
              <a:rPr lang="nl-NL" dirty="0" smtClean="0"/>
              <a:t>2b. VA 1-1: €460.000. Afschrijvingen  €37.000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VA  31-12: €470.000. Investeringen: €47.000</a:t>
            </a:r>
          </a:p>
          <a:p>
            <a:pPr marL="0" indent="0">
              <a:buNone/>
            </a:pPr>
            <a:r>
              <a:rPr lang="nl-NL" dirty="0" smtClean="0"/>
              <a:t>2c. €180.000 - €160.000 = €20.000</a:t>
            </a:r>
          </a:p>
          <a:p>
            <a:pPr marL="0" indent="0">
              <a:buNone/>
            </a:pPr>
            <a:r>
              <a:rPr lang="nl-NL" dirty="0" smtClean="0"/>
              <a:t>2d. EV EB (€468.000) – EV BB (€450.000) = €18.000</a:t>
            </a:r>
          </a:p>
          <a:p>
            <a:pPr marL="0" indent="0">
              <a:buNone/>
            </a:pPr>
            <a:r>
              <a:rPr lang="nl-NL" dirty="0" smtClean="0"/>
              <a:t>2e. €155.000 - €18.000 = €137.000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1308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Vorige week: </a:t>
            </a:r>
          </a:p>
          <a:p>
            <a:pPr marL="0" indent="0">
              <a:buNone/>
            </a:pPr>
            <a:r>
              <a:rPr lang="nl-NL" dirty="0" smtClean="0"/>
              <a:t>3.1 vermogensbehoefte en 	vermogensverkrijging</a:t>
            </a:r>
          </a:p>
          <a:p>
            <a:pPr marL="0" indent="0">
              <a:buNone/>
            </a:pPr>
            <a:r>
              <a:rPr lang="nl-NL" dirty="0" smtClean="0"/>
              <a:t>3.2 de liquiditeit van de onderneming</a:t>
            </a:r>
          </a:p>
          <a:p>
            <a:pPr marL="0" indent="0">
              <a:buNone/>
            </a:pPr>
            <a:r>
              <a:rPr lang="nl-NL" dirty="0" smtClean="0"/>
              <a:t>Korte brainstorm Ons Bedrijf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 marL="0" indent="0">
              <a:buNone/>
            </a:pPr>
            <a:r>
              <a:rPr lang="nl-NL" dirty="0" smtClean="0"/>
              <a:t>3.2 de antwoorden</a:t>
            </a:r>
          </a:p>
          <a:p>
            <a:pPr marL="0" indent="0">
              <a:buNone/>
            </a:pPr>
            <a:r>
              <a:rPr lang="nl-NL" dirty="0" smtClean="0"/>
              <a:t>3.3 Solvabiliteit</a:t>
            </a:r>
          </a:p>
          <a:p>
            <a:pPr marL="0" indent="0">
              <a:buNone/>
            </a:pPr>
            <a:r>
              <a:rPr lang="nl-NL" dirty="0" smtClean="0"/>
              <a:t>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Groepsindeling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2843807" y="980731"/>
          <a:ext cx="3439518" cy="46696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6506"/>
                <a:gridCol w="1146506"/>
                <a:gridCol w="1146506"/>
              </a:tblGrid>
              <a:tr h="19811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 dirty="0">
                          <a:effectLst/>
                        </a:rPr>
                        <a:t>Groep 1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Boxel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Stan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Emden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Paul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Empel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Mike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2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Ernst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Joep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Gerritsen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Dirk-Jan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Heijden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 der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Jelle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Jonge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de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Martijn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3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Klooster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 der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Marc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Kuijk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van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Jeroen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Mihas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Manos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Groep 4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Otjens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Lars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Smits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Timothy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34141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Stoops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 dirty="0">
                          <a:effectLst/>
                        </a:rPr>
                        <a:t>Jordy</a:t>
                      </a:r>
                      <a:endParaRPr lang="nl-N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4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3.2 Liquiditeit van een onderneming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9592" y="964752"/>
            <a:ext cx="74888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Liquiditeit: </a:t>
            </a:r>
          </a:p>
          <a:p>
            <a:pPr marL="0" indent="0">
              <a:buNone/>
            </a:pPr>
            <a:r>
              <a:rPr lang="nl-NL" dirty="0" smtClean="0"/>
              <a:t>kan een onderneming zijn schulden op tijd betalen?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Liquiditeitsbegroting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Kengetallen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2348880"/>
            <a:ext cx="33528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58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467544" y="908724"/>
          <a:ext cx="8424935" cy="50405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7553"/>
                <a:gridCol w="1166044"/>
                <a:gridCol w="1166044"/>
                <a:gridCol w="1764824"/>
                <a:gridCol w="1166044"/>
                <a:gridCol w="1444426"/>
              </a:tblGrid>
              <a:tr h="33603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sv-SE" sz="1800" u="none" strike="noStrike">
                          <a:effectLst/>
                        </a:rPr>
                        <a:t>Balans per 31 december 2015</a:t>
                      </a:r>
                      <a:endParaRPr lang="sv-SE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Debet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Credit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Vaste Activa</a:t>
                      </a:r>
                      <a:endParaRPr lang="nl-N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Lang Vermogen</a:t>
                      </a:r>
                      <a:endParaRPr lang="nl-N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Pand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€ 280.000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Eigen vermogen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€ 110.000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Inventaris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30.000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Hypotheek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€ 190.000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Auto's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20.000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Lening (8jr)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70.000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€ 330.000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€ 370.000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Vlottende Activa</a:t>
                      </a:r>
                      <a:endParaRPr lang="nl-N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Kort vermogen</a:t>
                      </a:r>
                      <a:endParaRPr lang="nl-NL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Voorraad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60.000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Bankkrediet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20.000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Debiteuren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40.000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Crediteuren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40.000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Kas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  2.000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Overige schulden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10.000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Bank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  8.000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€ 110.000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  70.000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36037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Totaal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 € 440.000 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Totaal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>
                          <a:effectLst/>
                        </a:rPr>
                        <a:t> </a:t>
                      </a:r>
                      <a:endParaRPr lang="nl-NL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 € 440.000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65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Liquiditeitsbegroting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Overzicht van de uitgaven en inkomsten gedurende het jaar. Meestal per maand.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Op basis van de exploitatiebegroting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Tijdelijke tekorten: Rekening Courant Krediet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/>
              <a:t>Werkkapitaal = Lang Vreemd Vermogen – Vaste Activa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135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Kengetallen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59632" y="1196752"/>
            <a:ext cx="7427168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err="1" smtClean="0"/>
              <a:t>Current</a:t>
            </a:r>
            <a:r>
              <a:rPr lang="nl-NL" dirty="0" smtClean="0"/>
              <a:t> Ratio = </a:t>
            </a:r>
            <a:r>
              <a:rPr lang="nl-NL" u="sng" dirty="0" smtClean="0"/>
              <a:t>Vlottende bedrijfsmiddelen 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		kort vreemd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1,5 is voldoende.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 smtClean="0"/>
              <a:t>Current</a:t>
            </a:r>
            <a:r>
              <a:rPr lang="nl-NL" dirty="0" smtClean="0"/>
              <a:t> Ratio &lt;1. Het bedrijf is illiquide.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 Quick Ratio = </a:t>
            </a:r>
            <a:r>
              <a:rPr lang="nl-NL" u="sng" dirty="0"/>
              <a:t>debiteuren + liquide middelen</a:t>
            </a:r>
          </a:p>
          <a:p>
            <a:pPr marL="0" indent="0">
              <a:buNone/>
            </a:pPr>
            <a:r>
              <a:rPr lang="nl-NL" dirty="0"/>
              <a:t>			 kort vreemd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1 = ruim voldoende</a:t>
            </a:r>
          </a:p>
          <a:p>
            <a:pPr marL="0" indent="0">
              <a:buNone/>
            </a:pPr>
            <a:r>
              <a:rPr lang="nl-NL" dirty="0"/>
              <a:t>0,5 =  gevaarlijk laag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881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Opgaven: de antwoorden (</a:t>
            </a:r>
            <a:r>
              <a:rPr lang="nl-NL" dirty="0" err="1" smtClean="0"/>
              <a:t>blz</a:t>
            </a:r>
            <a:r>
              <a:rPr lang="nl-NL" dirty="0" smtClean="0"/>
              <a:t> 180)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1.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3a. €535.000 - €450.000 = €85.000</a:t>
            </a:r>
          </a:p>
          <a:p>
            <a:pPr marL="0" indent="0">
              <a:buNone/>
            </a:pPr>
            <a:r>
              <a:rPr lang="nl-NL" dirty="0" smtClean="0"/>
              <a:t>3b. €265.000 / €180.000 = 1,47</a:t>
            </a:r>
          </a:p>
          <a:p>
            <a:pPr marL="0" indent="0">
              <a:buNone/>
            </a:pPr>
            <a:r>
              <a:rPr lang="nl-NL" dirty="0" smtClean="0"/>
              <a:t>3c. Ja, want het is hoger dan 1. 1,5 afgerond, dus het </a:t>
            </a:r>
            <a:r>
              <a:rPr lang="nl-NL" smtClean="0"/>
              <a:t>is goed.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72816"/>
            <a:ext cx="6731086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38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15616" y="1196752"/>
            <a:ext cx="7571184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5a. €222.000 - €130.000 = €92.000</a:t>
            </a:r>
          </a:p>
          <a:p>
            <a:pPr marL="0" indent="0">
              <a:buNone/>
            </a:pPr>
            <a:r>
              <a:rPr lang="nl-NL" dirty="0" smtClean="0"/>
              <a:t>5b. €222.000/€130.000 (€70.000) = 1,7 (3,2)</a:t>
            </a:r>
          </a:p>
          <a:p>
            <a:pPr marL="0" indent="0">
              <a:buNone/>
            </a:pPr>
            <a:r>
              <a:rPr lang="nl-NL" dirty="0" smtClean="0"/>
              <a:t>5c. €72.000/€130.000 (€70.000) = 0,55 (1,0)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7b. €170.000 - €68.000 = €102.000</a:t>
            </a:r>
          </a:p>
          <a:p>
            <a:pPr marL="0" indent="0">
              <a:buNone/>
            </a:pPr>
            <a:r>
              <a:rPr lang="nl-NL" dirty="0" smtClean="0"/>
              <a:t>7c. €170.000 / 68.000 = 2,5</a:t>
            </a:r>
          </a:p>
          <a:p>
            <a:pPr marL="0" indent="0">
              <a:buNone/>
            </a:pPr>
            <a:r>
              <a:rPr lang="nl-NL" dirty="0" smtClean="0"/>
              <a:t>7d. </a:t>
            </a:r>
            <a:r>
              <a:rPr lang="nl-NL" dirty="0" smtClean="0"/>
              <a:t>€86.000 </a:t>
            </a:r>
            <a:r>
              <a:rPr lang="nl-NL" dirty="0" smtClean="0"/>
              <a:t>/ 68.000 = </a:t>
            </a:r>
            <a:r>
              <a:rPr lang="nl-NL" dirty="0" smtClean="0"/>
              <a:t>1,3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761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3.3 Solvabiliteit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/>
          </p:nvPr>
        </p:nvGraphicFramePr>
        <p:xfrm>
          <a:off x="1691680" y="1628800"/>
          <a:ext cx="5040559" cy="17229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0983"/>
                <a:gridCol w="1055518"/>
                <a:gridCol w="58009"/>
                <a:gridCol w="1348717"/>
                <a:gridCol w="1055518"/>
                <a:gridCol w="271814"/>
              </a:tblGrid>
              <a:tr h="221627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Balans per 31 december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354603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Activa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passiva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354603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Eigen Vermogen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 80.000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354603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Bedrijfsmiddelen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u="none" strike="noStrike">
                          <a:effectLst/>
                        </a:rPr>
                        <a:t>€ 200.000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Vreemd Vermogen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120.000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354603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200.000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200.000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 4"/>
          <p:cNvGraphicFramePr>
            <a:graphicFrameLocks noGrp="1"/>
          </p:cNvGraphicFramePr>
          <p:nvPr>
            <p:extLst/>
          </p:nvPr>
        </p:nvGraphicFramePr>
        <p:xfrm>
          <a:off x="1691680" y="3573016"/>
          <a:ext cx="5040559" cy="2160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0984"/>
                <a:gridCol w="1055518"/>
                <a:gridCol w="58009"/>
                <a:gridCol w="1348717"/>
                <a:gridCol w="1055518"/>
                <a:gridCol w="271813"/>
              </a:tblGrid>
              <a:tr h="291924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Balans per 31 december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</a:tr>
              <a:tr h="46707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Activa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passiva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46707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Eigen Vermogen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 80.000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46707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Bedrijfsmiddelen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400" u="none" strike="noStrike">
                          <a:effectLst/>
                        </a:rPr>
                        <a:t>€ 320.000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Vreemd Vermogen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240.000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/>
                    </a:p>
                  </a:txBody>
                  <a:tcPr/>
                </a:tc>
              </a:tr>
              <a:tr h="467079"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320.000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 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 €      320.000 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07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645</Words>
  <Application>Microsoft Office PowerPoint</Application>
  <PresentationFormat>Diavoorstelling (4:3)</PresentationFormat>
  <Paragraphs>318</Paragraphs>
  <Slides>24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24</vt:i4>
      </vt:variant>
    </vt:vector>
  </HeadingPairs>
  <TitlesOfParts>
    <vt:vector size="27" baseType="lpstr">
      <vt:lpstr>Arial</vt:lpstr>
      <vt:lpstr>Calibri</vt:lpstr>
      <vt:lpstr>Kantoorthema</vt:lpstr>
      <vt:lpstr>PowerPoint-presentatie</vt:lpstr>
      <vt:lpstr>Planning</vt:lpstr>
      <vt:lpstr>3.2 Liquiditeit van een onderneming</vt:lpstr>
      <vt:lpstr>PowerPoint-presentatie</vt:lpstr>
      <vt:lpstr>Liquiditeitsbegroting</vt:lpstr>
      <vt:lpstr>Kengetallen</vt:lpstr>
      <vt:lpstr>Opgaven: de antwoorden (blz 180)</vt:lpstr>
      <vt:lpstr>PowerPoint-presentatie</vt:lpstr>
      <vt:lpstr>3.3 Solvabiliteit</vt:lpstr>
      <vt:lpstr>Solvabiliteit</vt:lpstr>
      <vt:lpstr>Opdrachten Solvabiliteit</vt:lpstr>
      <vt:lpstr>Opgaven: de antwoorden</vt:lpstr>
      <vt:lpstr>3.4 Cashflow</vt:lpstr>
      <vt:lpstr>Cashflow</vt:lpstr>
      <vt:lpstr>Kasstroomoverzicht</vt:lpstr>
      <vt:lpstr>Cash flow bij de BV</vt:lpstr>
      <vt:lpstr>Opgaven: de antwoorden</vt:lpstr>
      <vt:lpstr>Ons Bedrijf</vt:lpstr>
      <vt:lpstr>Ons Bedrijf</vt:lpstr>
      <vt:lpstr>Ons bedrijf</vt:lpstr>
      <vt:lpstr>Logboek</vt:lpstr>
      <vt:lpstr>Groepsindeling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33</cp:revision>
  <dcterms:created xsi:type="dcterms:W3CDTF">2013-11-15T15:05:42Z</dcterms:created>
  <dcterms:modified xsi:type="dcterms:W3CDTF">2016-11-21T11:59:02Z</dcterms:modified>
</cp:coreProperties>
</file>